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 id="2147483731" r:id="rId2"/>
  </p:sldMasterIdLst>
  <p:notesMasterIdLst>
    <p:notesMasterId r:id="rId23"/>
  </p:notesMasterIdLst>
  <p:handoutMasterIdLst>
    <p:handoutMasterId r:id="rId24"/>
  </p:handoutMasterIdLst>
  <p:sldIdLst>
    <p:sldId id="257" r:id="rId3"/>
    <p:sldId id="258" r:id="rId4"/>
    <p:sldId id="259" r:id="rId5"/>
    <p:sldId id="260" r:id="rId6"/>
    <p:sldId id="261" r:id="rId7"/>
    <p:sldId id="262" r:id="rId8"/>
    <p:sldId id="263" r:id="rId9"/>
    <p:sldId id="276" r:id="rId10"/>
    <p:sldId id="277" r:id="rId11"/>
    <p:sldId id="264" r:id="rId12"/>
    <p:sldId id="265" r:id="rId13"/>
    <p:sldId id="266" r:id="rId14"/>
    <p:sldId id="267" r:id="rId15"/>
    <p:sldId id="268" r:id="rId16"/>
    <p:sldId id="269" r:id="rId17"/>
    <p:sldId id="271" r:id="rId18"/>
    <p:sldId id="272" r:id="rId19"/>
    <p:sldId id="273" r:id="rId20"/>
    <p:sldId id="274" r:id="rId21"/>
    <p:sldId id="275" r:id="rId2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57" autoAdjust="0"/>
    <p:restoredTop sz="94660"/>
  </p:normalViewPr>
  <p:slideViewPr>
    <p:cSldViewPr>
      <p:cViewPr varScale="1">
        <p:scale>
          <a:sx n="74" d="100"/>
          <a:sy n="74" d="100"/>
        </p:scale>
        <p:origin x="178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en-US"/>
          </a:p>
        </p:txBody>
      </p:sp>
      <p:sp>
        <p:nvSpPr>
          <p:cNvPr id="144387" name="Rectangle 3"/>
          <p:cNvSpPr>
            <a:spLocks noGrp="1" noChangeArrowheads="1"/>
          </p:cNvSpPr>
          <p:nvPr>
            <p:ph type="dt" sz="quarter" idx="1"/>
          </p:nvPr>
        </p:nvSpPr>
        <p:spPr bwMode="auto">
          <a:xfrm>
            <a:off x="3970938"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3C0C7D05-3AC5-4FD9-980B-DF50C16BCF3D}" type="datetimeFigureOut">
              <a:rPr lang="en-US"/>
              <a:pPr>
                <a:defRPr/>
              </a:pPr>
              <a:t>8/11/2015</a:t>
            </a:fld>
            <a:endParaRPr lang="en-US"/>
          </a:p>
        </p:txBody>
      </p:sp>
      <p:sp>
        <p:nvSpPr>
          <p:cNvPr id="144388" name="Rectangle 4"/>
          <p:cNvSpPr>
            <a:spLocks noGrp="1" noChangeArrowheads="1"/>
          </p:cNvSpPr>
          <p:nvPr>
            <p:ph type="ftr" sz="quarter" idx="2"/>
          </p:nvPr>
        </p:nvSpPr>
        <p:spPr bwMode="auto">
          <a:xfrm>
            <a:off x="0" y="8829675"/>
            <a:ext cx="303784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144389" name="Rectangle 5"/>
          <p:cNvSpPr>
            <a:spLocks noGrp="1" noChangeArrowheads="1"/>
          </p:cNvSpPr>
          <p:nvPr>
            <p:ph type="sldNum" sz="quarter" idx="3"/>
          </p:nvPr>
        </p:nvSpPr>
        <p:spPr bwMode="auto">
          <a:xfrm>
            <a:off x="3970938" y="8829675"/>
            <a:ext cx="303784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AA944EDB-64BB-48A6-8E29-C53419F49505}" type="slidenum">
              <a:rPr lang="en-US"/>
              <a:pPr>
                <a:defRPr/>
              </a:pPr>
              <a:t>‹#›</a:t>
            </a:fld>
            <a:endParaRPr lang="en-US"/>
          </a:p>
        </p:txBody>
      </p:sp>
    </p:spTree>
    <p:extLst>
      <p:ext uri="{BB962C8B-B14F-4D97-AF65-F5344CB8AC3E}">
        <p14:creationId xmlns:p14="http://schemas.microsoft.com/office/powerpoint/2010/main" val="1549527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938" y="0"/>
            <a:ext cx="303784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749B1BC-4088-4A99-B4DF-612AA00B1ED8}" type="datetimeFigureOut">
              <a:rPr lang="en-US"/>
              <a:pPr>
                <a:defRPr/>
              </a:pPr>
              <a:t>8/11/2015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040" y="4416426"/>
            <a:ext cx="560832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784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938" y="8829675"/>
            <a:ext cx="303784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4A37596-2F38-40F9-A97C-85A8C582538A}" type="slidenum">
              <a:rPr lang="en-US"/>
              <a:pPr>
                <a:defRPr/>
              </a:pPr>
              <a:t>‹#›</a:t>
            </a:fld>
            <a:endParaRPr lang="en-US"/>
          </a:p>
        </p:txBody>
      </p:sp>
    </p:spTree>
    <p:extLst>
      <p:ext uri="{BB962C8B-B14F-4D97-AF65-F5344CB8AC3E}">
        <p14:creationId xmlns:p14="http://schemas.microsoft.com/office/powerpoint/2010/main" val="2306615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C164A-6BD3-42EA-9458-1ACBF4CF7B89}" type="slidenum">
              <a:rPr lang="en-US" smtClean="0">
                <a:cs typeface="Arial" charset="0"/>
              </a:rPr>
              <a:pPr fontAlgn="base">
                <a:spcBef>
                  <a:spcPct val="0"/>
                </a:spcBef>
                <a:spcAft>
                  <a:spcPct val="0"/>
                </a:spcAft>
                <a:defRPr/>
              </a:pPr>
              <a:t>1</a:t>
            </a:fld>
            <a:endParaRPr lang="en-US" smtClean="0">
              <a:cs typeface="Arial" charset="0"/>
            </a:endParaRPr>
          </a:p>
        </p:txBody>
      </p:sp>
    </p:spTree>
    <p:extLst>
      <p:ext uri="{BB962C8B-B14F-4D97-AF65-F5344CB8AC3E}">
        <p14:creationId xmlns:p14="http://schemas.microsoft.com/office/powerpoint/2010/main" val="16569541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10</a:t>
            </a:fld>
            <a:endParaRPr lang="en-US" sz="1200">
              <a:solidFill>
                <a:prstClr val="black"/>
              </a:solidFill>
              <a:latin typeface="Calibri"/>
            </a:endParaRPr>
          </a:p>
        </p:txBody>
      </p:sp>
    </p:spTree>
    <p:extLst>
      <p:ext uri="{BB962C8B-B14F-4D97-AF65-F5344CB8AC3E}">
        <p14:creationId xmlns:p14="http://schemas.microsoft.com/office/powerpoint/2010/main" val="3808434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11</a:t>
            </a:fld>
            <a:endParaRPr lang="en-US" sz="1200">
              <a:solidFill>
                <a:prstClr val="black"/>
              </a:solidFill>
              <a:latin typeface="Calibri"/>
            </a:endParaRPr>
          </a:p>
        </p:txBody>
      </p:sp>
    </p:spTree>
    <p:extLst>
      <p:ext uri="{BB962C8B-B14F-4D97-AF65-F5344CB8AC3E}">
        <p14:creationId xmlns:p14="http://schemas.microsoft.com/office/powerpoint/2010/main" val="1870295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12</a:t>
            </a:fld>
            <a:endParaRPr lang="en-US" sz="1200">
              <a:solidFill>
                <a:prstClr val="black"/>
              </a:solidFill>
              <a:latin typeface="Calibri"/>
            </a:endParaRPr>
          </a:p>
        </p:txBody>
      </p:sp>
    </p:spTree>
    <p:extLst>
      <p:ext uri="{BB962C8B-B14F-4D97-AF65-F5344CB8AC3E}">
        <p14:creationId xmlns:p14="http://schemas.microsoft.com/office/powerpoint/2010/main" val="1037962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13</a:t>
            </a:fld>
            <a:endParaRPr lang="en-US" sz="1200">
              <a:solidFill>
                <a:prstClr val="black"/>
              </a:solidFill>
              <a:latin typeface="Calibri"/>
            </a:endParaRPr>
          </a:p>
        </p:txBody>
      </p:sp>
    </p:spTree>
    <p:extLst>
      <p:ext uri="{BB962C8B-B14F-4D97-AF65-F5344CB8AC3E}">
        <p14:creationId xmlns:p14="http://schemas.microsoft.com/office/powerpoint/2010/main" val="22621344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14</a:t>
            </a:fld>
            <a:endParaRPr lang="en-US" sz="1200">
              <a:solidFill>
                <a:prstClr val="black"/>
              </a:solidFill>
              <a:latin typeface="Calibri"/>
            </a:endParaRPr>
          </a:p>
        </p:txBody>
      </p:sp>
    </p:spTree>
    <p:extLst>
      <p:ext uri="{BB962C8B-B14F-4D97-AF65-F5344CB8AC3E}">
        <p14:creationId xmlns:p14="http://schemas.microsoft.com/office/powerpoint/2010/main" val="5327358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15</a:t>
            </a:fld>
            <a:endParaRPr lang="en-US" sz="1200">
              <a:solidFill>
                <a:prstClr val="black"/>
              </a:solidFill>
              <a:latin typeface="Calibri"/>
            </a:endParaRPr>
          </a:p>
        </p:txBody>
      </p:sp>
    </p:spTree>
    <p:extLst>
      <p:ext uri="{BB962C8B-B14F-4D97-AF65-F5344CB8AC3E}">
        <p14:creationId xmlns:p14="http://schemas.microsoft.com/office/powerpoint/2010/main" val="2611890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16</a:t>
            </a:fld>
            <a:endParaRPr lang="en-US" sz="1200">
              <a:solidFill>
                <a:prstClr val="black"/>
              </a:solidFill>
              <a:latin typeface="Calibri"/>
            </a:endParaRPr>
          </a:p>
        </p:txBody>
      </p:sp>
    </p:spTree>
    <p:extLst>
      <p:ext uri="{BB962C8B-B14F-4D97-AF65-F5344CB8AC3E}">
        <p14:creationId xmlns:p14="http://schemas.microsoft.com/office/powerpoint/2010/main" val="28612718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17</a:t>
            </a:fld>
            <a:endParaRPr lang="en-US" sz="1200">
              <a:solidFill>
                <a:prstClr val="black"/>
              </a:solidFill>
              <a:latin typeface="Calibri"/>
            </a:endParaRPr>
          </a:p>
        </p:txBody>
      </p:sp>
    </p:spTree>
    <p:extLst>
      <p:ext uri="{BB962C8B-B14F-4D97-AF65-F5344CB8AC3E}">
        <p14:creationId xmlns:p14="http://schemas.microsoft.com/office/powerpoint/2010/main" val="520466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18</a:t>
            </a:fld>
            <a:endParaRPr lang="en-US" sz="1200">
              <a:solidFill>
                <a:prstClr val="black"/>
              </a:solidFill>
              <a:latin typeface="Calibri"/>
            </a:endParaRPr>
          </a:p>
        </p:txBody>
      </p:sp>
    </p:spTree>
    <p:extLst>
      <p:ext uri="{BB962C8B-B14F-4D97-AF65-F5344CB8AC3E}">
        <p14:creationId xmlns:p14="http://schemas.microsoft.com/office/powerpoint/2010/main" val="32205299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19</a:t>
            </a:fld>
            <a:endParaRPr lang="en-US" sz="1200">
              <a:solidFill>
                <a:prstClr val="black"/>
              </a:solidFill>
              <a:latin typeface="Calibri"/>
            </a:endParaRPr>
          </a:p>
        </p:txBody>
      </p:sp>
    </p:spTree>
    <p:extLst>
      <p:ext uri="{BB962C8B-B14F-4D97-AF65-F5344CB8AC3E}">
        <p14:creationId xmlns:p14="http://schemas.microsoft.com/office/powerpoint/2010/main" val="1645043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2</a:t>
            </a:fld>
            <a:endParaRPr lang="en-US" sz="1200">
              <a:latin typeface="+mn-lt"/>
            </a:endParaRPr>
          </a:p>
        </p:txBody>
      </p:sp>
    </p:spTree>
    <p:extLst>
      <p:ext uri="{BB962C8B-B14F-4D97-AF65-F5344CB8AC3E}">
        <p14:creationId xmlns:p14="http://schemas.microsoft.com/office/powerpoint/2010/main" val="32090496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20</a:t>
            </a:fld>
            <a:endParaRPr lang="en-US" sz="1200">
              <a:solidFill>
                <a:prstClr val="black"/>
              </a:solidFill>
              <a:latin typeface="Calibri"/>
            </a:endParaRPr>
          </a:p>
        </p:txBody>
      </p:sp>
    </p:spTree>
    <p:extLst>
      <p:ext uri="{BB962C8B-B14F-4D97-AF65-F5344CB8AC3E}">
        <p14:creationId xmlns:p14="http://schemas.microsoft.com/office/powerpoint/2010/main" val="1857720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3</a:t>
            </a:fld>
            <a:endParaRPr lang="en-US" sz="1200">
              <a:solidFill>
                <a:prstClr val="black"/>
              </a:solidFill>
              <a:latin typeface="Calibri"/>
            </a:endParaRPr>
          </a:p>
        </p:txBody>
      </p:sp>
    </p:spTree>
    <p:extLst>
      <p:ext uri="{BB962C8B-B14F-4D97-AF65-F5344CB8AC3E}">
        <p14:creationId xmlns:p14="http://schemas.microsoft.com/office/powerpoint/2010/main" val="4087929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4</a:t>
            </a:fld>
            <a:endParaRPr lang="en-US" sz="1200">
              <a:solidFill>
                <a:prstClr val="black"/>
              </a:solidFill>
              <a:latin typeface="Calibri"/>
            </a:endParaRPr>
          </a:p>
        </p:txBody>
      </p:sp>
    </p:spTree>
    <p:extLst>
      <p:ext uri="{BB962C8B-B14F-4D97-AF65-F5344CB8AC3E}">
        <p14:creationId xmlns:p14="http://schemas.microsoft.com/office/powerpoint/2010/main" val="1716265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5</a:t>
            </a:fld>
            <a:endParaRPr lang="en-US" sz="1200">
              <a:solidFill>
                <a:prstClr val="black"/>
              </a:solidFill>
              <a:latin typeface="Calibri"/>
            </a:endParaRPr>
          </a:p>
        </p:txBody>
      </p:sp>
    </p:spTree>
    <p:extLst>
      <p:ext uri="{BB962C8B-B14F-4D97-AF65-F5344CB8AC3E}">
        <p14:creationId xmlns:p14="http://schemas.microsoft.com/office/powerpoint/2010/main" val="3568147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6</a:t>
            </a:fld>
            <a:endParaRPr lang="en-US" sz="1200">
              <a:solidFill>
                <a:prstClr val="black"/>
              </a:solidFill>
              <a:latin typeface="Calibri"/>
            </a:endParaRPr>
          </a:p>
        </p:txBody>
      </p:sp>
    </p:spTree>
    <p:extLst>
      <p:ext uri="{BB962C8B-B14F-4D97-AF65-F5344CB8AC3E}">
        <p14:creationId xmlns:p14="http://schemas.microsoft.com/office/powerpoint/2010/main" val="383828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7</a:t>
            </a:fld>
            <a:endParaRPr lang="en-US" sz="1200">
              <a:solidFill>
                <a:prstClr val="black"/>
              </a:solidFill>
              <a:latin typeface="Calibri"/>
            </a:endParaRPr>
          </a:p>
        </p:txBody>
      </p:sp>
    </p:spTree>
    <p:extLst>
      <p:ext uri="{BB962C8B-B14F-4D97-AF65-F5344CB8AC3E}">
        <p14:creationId xmlns:p14="http://schemas.microsoft.com/office/powerpoint/2010/main" val="3114027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8</a:t>
            </a:fld>
            <a:endParaRPr lang="en-US" sz="1200">
              <a:solidFill>
                <a:prstClr val="black"/>
              </a:solidFill>
              <a:latin typeface="Calibri"/>
            </a:endParaRPr>
          </a:p>
        </p:txBody>
      </p:sp>
    </p:spTree>
    <p:extLst>
      <p:ext uri="{BB962C8B-B14F-4D97-AF65-F5344CB8AC3E}">
        <p14:creationId xmlns:p14="http://schemas.microsoft.com/office/powerpoint/2010/main" val="2056394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9</a:t>
            </a:fld>
            <a:endParaRPr lang="en-US" sz="1200">
              <a:solidFill>
                <a:prstClr val="black"/>
              </a:solidFill>
              <a:latin typeface="Calibri"/>
            </a:endParaRPr>
          </a:p>
        </p:txBody>
      </p:sp>
    </p:spTree>
    <p:extLst>
      <p:ext uri="{BB962C8B-B14F-4D97-AF65-F5344CB8AC3E}">
        <p14:creationId xmlns:p14="http://schemas.microsoft.com/office/powerpoint/2010/main" val="388076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ADA9BFAE-83D2-4797-B202-98CD23D2E321}" type="datetimeFigureOut">
              <a:rPr lang="en-US"/>
              <a:pPr>
                <a:defRPr/>
              </a:pPr>
              <a:t>8/11/2015</a:t>
            </a:fld>
            <a:endParaRPr lang="en-US"/>
          </a:p>
        </p:txBody>
      </p:sp>
      <p:sp>
        <p:nvSpPr>
          <p:cNvPr id="12" name="Footer Placeholder 16"/>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3" name="Slide Number Placeholder 28"/>
          <p:cNvSpPr>
            <a:spLocks noGrp="1"/>
          </p:cNvSpPr>
          <p:nvPr>
            <p:ph type="sldNum" sz="quarter" idx="12"/>
          </p:nvPr>
        </p:nvSpPr>
        <p:spPr>
          <a:xfrm>
            <a:off x="146050" y="6210300"/>
            <a:ext cx="457200" cy="457200"/>
          </a:xfrm>
        </p:spPr>
        <p:txBody>
          <a:bodyPr/>
          <a:lstStyle>
            <a:lvl1pPr>
              <a:defRPr sz="1400">
                <a:solidFill>
                  <a:srgbClr val="FFFFFF"/>
                </a:solidFill>
              </a:defRPr>
            </a:lvl1pPr>
          </a:lstStyle>
          <a:p>
            <a:pPr>
              <a:defRPr/>
            </a:pPr>
            <a:fld id="{9C84F70E-5089-4F04-971C-0AD295B5741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CB049A-460C-4D0E-A8E7-7DB1493F61AE}" type="datetimeFigureOut">
              <a:rPr lang="en-US" smtClean="0"/>
              <a:pPr>
                <a:defRPr/>
              </a:pPr>
              <a:t>8/11/2015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458A245-F378-4DEE-9212-58DBC87F302B}" type="slidenum">
              <a:rPr lang="en-US" smtClean="0"/>
              <a:pPr>
                <a:defRPr/>
              </a:pPr>
              <a:t>‹#›</a:t>
            </a:fld>
            <a:endParaRPr lang="en-US"/>
          </a:p>
        </p:txBody>
      </p:sp>
    </p:spTree>
    <p:extLst>
      <p:ext uri="{BB962C8B-B14F-4D97-AF65-F5344CB8AC3E}">
        <p14:creationId xmlns:p14="http://schemas.microsoft.com/office/powerpoint/2010/main" val="260176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5DFCB9-7267-4D34-835B-30E4116EB83D}" type="datetimeFigureOut">
              <a:rPr lang="en-US" smtClean="0"/>
              <a:pPr>
                <a:defRPr/>
              </a:pPr>
              <a:t>8/11/2015</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4198DC60-A1F4-43A7-8085-D503AA201ED3}" type="slidenum">
              <a:rPr lang="en-US" smtClean="0"/>
              <a:pPr>
                <a:defRPr/>
              </a:pPr>
              <a:t>‹#›</a:t>
            </a:fld>
            <a:endParaRPr lang="en-US"/>
          </a:p>
        </p:txBody>
      </p:sp>
    </p:spTree>
    <p:extLst>
      <p:ext uri="{BB962C8B-B14F-4D97-AF65-F5344CB8AC3E}">
        <p14:creationId xmlns:p14="http://schemas.microsoft.com/office/powerpoint/2010/main" val="42670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008313" cy="1162050"/>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819400"/>
            <a:ext cx="3008313" cy="3306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910C418-44B4-47E8-9C6A-94FD2C18E635}" type="datetimeFigureOut">
              <a:rPr lang="en-US" smtClean="0"/>
              <a:pPr>
                <a:defRPr/>
              </a:pPr>
              <a:t>8/11/2015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93638C4-8677-41C1-8BD0-6D14623E9498}" type="slidenum">
              <a:rPr lang="en-US" smtClean="0"/>
              <a:pPr>
                <a:defRPr/>
              </a:pPr>
              <a:t>‹#›</a:t>
            </a:fld>
            <a:endParaRPr lang="en-US"/>
          </a:p>
        </p:txBody>
      </p:sp>
    </p:spTree>
    <p:extLst>
      <p:ext uri="{BB962C8B-B14F-4D97-AF65-F5344CB8AC3E}">
        <p14:creationId xmlns:p14="http://schemas.microsoft.com/office/powerpoint/2010/main" val="1625633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676399"/>
            <a:ext cx="5486400" cy="305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960F90F-E840-4ED3-B76B-4ABFCB33F87A}" type="datetimeFigureOut">
              <a:rPr lang="en-US" smtClean="0"/>
              <a:pPr>
                <a:defRPr/>
              </a:pPr>
              <a:t>8/11/2015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29CA7B-014D-44C6-82CF-9238C9B801E3}" type="slidenum">
              <a:rPr lang="en-US" smtClean="0"/>
              <a:pPr>
                <a:defRPr/>
              </a:pPr>
              <a:t>‹#›</a:t>
            </a:fld>
            <a:endParaRPr lang="en-US"/>
          </a:p>
        </p:txBody>
      </p:sp>
    </p:spTree>
    <p:extLst>
      <p:ext uri="{BB962C8B-B14F-4D97-AF65-F5344CB8AC3E}">
        <p14:creationId xmlns:p14="http://schemas.microsoft.com/office/powerpoint/2010/main" val="379184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1618D95-3A17-47AC-B3D9-1FAF0408BC3A}" type="datetimeFigureOut">
              <a:rPr lang="en-US" smtClean="0"/>
              <a:pPr>
                <a:defRPr/>
              </a:pPr>
              <a:t>8/11/2015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0040422-2F64-4D3E-A191-DFDDDAE460F4}" type="slidenum">
              <a:rPr lang="en-US" smtClean="0"/>
              <a:pPr>
                <a:defRPr/>
              </a:pPr>
              <a:t>‹#›</a:t>
            </a:fld>
            <a:endParaRPr lang="en-US"/>
          </a:p>
        </p:txBody>
      </p:sp>
    </p:spTree>
    <p:extLst>
      <p:ext uri="{BB962C8B-B14F-4D97-AF65-F5344CB8AC3E}">
        <p14:creationId xmlns:p14="http://schemas.microsoft.com/office/powerpoint/2010/main" val="3091854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lvl1pPr>
              <a:defRPr>
                <a:solidFill>
                  <a:schemeClr val="bg1">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C959D37-D750-4E32-A82C-362D1C12150E}" type="datetimeFigureOut">
              <a:rPr lang="en-US" smtClean="0"/>
              <a:pPr>
                <a:defRPr/>
              </a:pPr>
              <a:t>8/11/2015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A01AD0-A136-4BFF-A9C4-972E3FB38771}" type="slidenum">
              <a:rPr lang="en-US" smtClean="0"/>
              <a:pPr>
                <a:defRPr/>
              </a:pPr>
              <a:t>‹#›</a:t>
            </a:fld>
            <a:endParaRPr lang="en-US"/>
          </a:p>
        </p:txBody>
      </p:sp>
    </p:spTree>
    <p:extLst>
      <p:ext uri="{BB962C8B-B14F-4D97-AF65-F5344CB8AC3E}">
        <p14:creationId xmlns:p14="http://schemas.microsoft.com/office/powerpoint/2010/main" val="411205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A1960EF1-2C67-4C2A-942E-6DC24938EFA9}" type="datetimeFigureOut">
              <a:rPr lang="en-US"/>
              <a:pPr>
                <a:defRPr/>
              </a:pPr>
              <a:t>8/11/2015</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9AD7B4F3-136D-4449-9171-3ADE689AF33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4"/>
          <p:cNvSpPr>
            <a:spLocks noGrp="1"/>
          </p:cNvSpPr>
          <p:nvPr>
            <p:ph type="dt" sz="half" idx="10"/>
          </p:nvPr>
        </p:nvSpPr>
        <p:spPr/>
        <p:txBody>
          <a:bodyPr/>
          <a:lstStyle>
            <a:lvl1pPr>
              <a:defRPr/>
            </a:lvl1pPr>
          </a:lstStyle>
          <a:p>
            <a:pPr>
              <a:defRPr/>
            </a:pPr>
            <a:fld id="{2157ABE7-BA1F-4F8E-8A57-C65B8DE99E08}" type="datetimeFigureOut">
              <a:rPr lang="en-US"/>
              <a:pPr>
                <a:defRPr/>
              </a:pPr>
              <a:t>8/11/2015</a:t>
            </a:fld>
            <a:endParaRPr lang="en-US"/>
          </a:p>
        </p:txBody>
      </p:sp>
      <p:sp>
        <p:nvSpPr>
          <p:cNvPr id="10" name="Footer Placeholder 5"/>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2" name="Slide Number Placeholder 6"/>
          <p:cNvSpPr>
            <a:spLocks noGrp="1"/>
          </p:cNvSpPr>
          <p:nvPr>
            <p:ph type="sldNum" sz="quarter" idx="12"/>
          </p:nvPr>
        </p:nvSpPr>
        <p:spPr>
          <a:xfrm>
            <a:off x="146050" y="6210300"/>
            <a:ext cx="457200" cy="457200"/>
          </a:xfrm>
        </p:spPr>
        <p:txBody>
          <a:bodyPr/>
          <a:lstStyle>
            <a:lvl1pPr>
              <a:defRPr/>
            </a:lvl1pPr>
          </a:lstStyle>
          <a:p>
            <a:pPr>
              <a:defRPr/>
            </a:pPr>
            <a:fld id="{734E8E7C-6133-447D-BD58-9D33E627600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10" name="Date Placeholder 4"/>
          <p:cNvSpPr>
            <a:spLocks noGrp="1"/>
          </p:cNvSpPr>
          <p:nvPr>
            <p:ph type="dt" sz="half" idx="10"/>
          </p:nvPr>
        </p:nvSpPr>
        <p:spPr/>
        <p:txBody>
          <a:bodyPr/>
          <a:lstStyle>
            <a:lvl1pPr>
              <a:defRPr/>
            </a:lvl1pPr>
          </a:lstStyle>
          <a:p>
            <a:pPr>
              <a:defRPr/>
            </a:pPr>
            <a:fld id="{4B57226D-F93F-45AB-ACE4-C00289EF290D}" type="datetimeFigureOut">
              <a:rPr lang="en-US"/>
              <a:pPr>
                <a:defRPr/>
              </a:pPr>
              <a:t>8/11/2015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E9FFBAF8-81C2-45D5-98B1-D67C2A7C475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AF96BA0A-BCD9-409A-B74E-2C76C2E693F1}" type="datetimeFigureOut">
              <a:rPr lang="en-US" smtClean="0"/>
              <a:pPr>
                <a:defRPr/>
              </a:pPr>
              <a:t>8/11/2015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AAF38C-DB19-4EDC-ABC3-253990355433}" type="slidenum">
              <a:rPr lang="en-US" smtClean="0"/>
              <a:pPr>
                <a:defRPr/>
              </a:pPr>
              <a:t>‹#›</a:t>
            </a:fld>
            <a:endParaRPr lang="en-US"/>
          </a:p>
        </p:txBody>
      </p:sp>
    </p:spTree>
    <p:extLst>
      <p:ext uri="{BB962C8B-B14F-4D97-AF65-F5344CB8AC3E}">
        <p14:creationId xmlns:p14="http://schemas.microsoft.com/office/powerpoint/2010/main" val="118926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78F546F-D3C2-4BBF-9B71-B6C9CF1E3FFF}" type="datetimeFigureOut">
              <a:rPr lang="en-US" smtClean="0"/>
              <a:pPr>
                <a:defRPr/>
              </a:pPr>
              <a:t>8/11/2015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9B02FD6-AFA7-408B-B1B1-1E45315EC65D}" type="slidenum">
              <a:rPr lang="en-US" smtClean="0"/>
              <a:pPr>
                <a:defRPr/>
              </a:pPr>
              <a:t>‹#›</a:t>
            </a:fld>
            <a:endParaRPr lang="en-US"/>
          </a:p>
        </p:txBody>
      </p:sp>
    </p:spTree>
    <p:extLst>
      <p:ext uri="{BB962C8B-B14F-4D97-AF65-F5344CB8AC3E}">
        <p14:creationId xmlns:p14="http://schemas.microsoft.com/office/powerpoint/2010/main" val="14855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E5B90DD-0FCB-43DC-B932-44C4887CA0B8}" type="datetimeFigureOut">
              <a:rPr lang="en-US" smtClean="0"/>
              <a:pPr>
                <a:defRPr/>
              </a:pPr>
              <a:t>8/11/2015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44E0AD8-4AD1-4AAF-80BB-3C2D5BE6417E}" type="slidenum">
              <a:rPr lang="en-US" smtClean="0"/>
              <a:pPr>
                <a:defRPr/>
              </a:pPr>
              <a:t>‹#›</a:t>
            </a:fld>
            <a:endParaRPr lang="en-US"/>
          </a:p>
        </p:txBody>
      </p:sp>
    </p:spTree>
    <p:extLst>
      <p:ext uri="{BB962C8B-B14F-4D97-AF65-F5344CB8AC3E}">
        <p14:creationId xmlns:p14="http://schemas.microsoft.com/office/powerpoint/2010/main" val="47667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C349576C-268D-476B-8282-4EFCEC3DA49B}" type="datetimeFigureOut">
              <a:rPr lang="en-US" smtClean="0"/>
              <a:pPr>
                <a:defRPr/>
              </a:pPr>
              <a:t>8/11/2015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851EB14-FFB2-4167-BA84-B20209037143}" type="slidenum">
              <a:rPr lang="en-US" smtClean="0"/>
              <a:pPr>
                <a:defRPr/>
              </a:pPr>
              <a:t>‹#›</a:t>
            </a:fld>
            <a:endParaRPr lang="en-US"/>
          </a:p>
        </p:txBody>
      </p:sp>
    </p:spTree>
    <p:extLst>
      <p:ext uri="{BB962C8B-B14F-4D97-AF65-F5344CB8AC3E}">
        <p14:creationId xmlns:p14="http://schemas.microsoft.com/office/powerpoint/2010/main" val="17421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9962"/>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9962"/>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0A1120F3-50CA-4725-BE21-8C63E3E3C4D3}" type="datetimeFigureOut">
              <a:rPr lang="en-US" smtClean="0"/>
              <a:pPr>
                <a:defRPr/>
              </a:pPr>
              <a:t>8/11/2015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16422A57-66A7-42AB-B67A-8C6D165CE814}" type="slidenum">
              <a:rPr lang="en-US" smtClean="0"/>
              <a:pPr>
                <a:defRPr/>
              </a:pPr>
              <a:t>‹#›</a:t>
            </a:fld>
            <a:endParaRPr lang="en-US"/>
          </a:p>
        </p:txBody>
      </p:sp>
    </p:spTree>
    <p:extLst>
      <p:ext uri="{BB962C8B-B14F-4D97-AF65-F5344CB8AC3E}">
        <p14:creationId xmlns:p14="http://schemas.microsoft.com/office/powerpoint/2010/main" val="35357704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 name="Date Placeholder 4"/>
          <p:cNvSpPr>
            <a:spLocks noGrp="1"/>
          </p:cNvSpPr>
          <p:nvPr>
            <p:ph type="dt" sz="half" idx="2"/>
          </p:nvPr>
        </p:nvSpPr>
        <p:spPr>
          <a:xfrm>
            <a:off x="6172200" y="6191250"/>
            <a:ext cx="2476500" cy="476250"/>
          </a:xfrm>
          <a:prstGeom prst="rect">
            <a:avLst/>
          </a:prstGeom>
        </p:spPr>
        <p:txBody>
          <a:bodyPr anchor="ctr" anchorCtr="0"/>
          <a:lstStyle>
            <a:lvl1pPr algn="r" fontAlgn="auto">
              <a:spcBef>
                <a:spcPts val="0"/>
              </a:spcBef>
              <a:spcAft>
                <a:spcPts val="0"/>
              </a:spcAft>
              <a:defRPr sz="1400">
                <a:solidFill>
                  <a:schemeClr val="tx2"/>
                </a:solidFill>
                <a:latin typeface="+mn-lt"/>
                <a:cs typeface="+mn-cs"/>
              </a:defRPr>
            </a:lvl1pPr>
          </a:lstStyle>
          <a:p>
            <a:pPr>
              <a:defRPr/>
            </a:pPr>
            <a:fld id="{BE2F1EF8-B85D-41F1-892E-EDB770E4E6D2}" type="datetimeFigureOut">
              <a:rPr lang="en-US"/>
              <a:pPr>
                <a:defRPr/>
              </a:pPr>
              <a:t>8/11/2015</a:t>
            </a:fld>
            <a:endParaRPr lang="en-US"/>
          </a:p>
        </p:txBody>
      </p:sp>
      <p:sp>
        <p:nvSpPr>
          <p:cNvPr id="15" name="Footer Placeholder 5"/>
          <p:cNvSpPr>
            <a:spLocks noGrp="1"/>
          </p:cNvSpPr>
          <p:nvPr>
            <p:ph type="ftr" sz="quarter" idx="3"/>
          </p:nvPr>
        </p:nvSpPr>
        <p:spPr>
          <a:xfrm>
            <a:off x="914400" y="6172200"/>
            <a:ext cx="3886200" cy="457200"/>
          </a:xfrm>
          <a:prstGeom prst="rect">
            <a:avLst/>
          </a:prstGeom>
        </p:spPr>
        <p:txBody>
          <a:bodyPr anchor="ctr" anchorCtr="0"/>
          <a:lstStyle>
            <a:lvl1pPr fontAlgn="auto">
              <a:spcBef>
                <a:spcPts val="0"/>
              </a:spcBef>
              <a:spcAft>
                <a:spcPts val="0"/>
              </a:spcAft>
              <a:defRPr sz="1400">
                <a:solidFill>
                  <a:schemeClr val="tx2"/>
                </a:solidFill>
                <a:latin typeface="+mn-lt"/>
                <a:cs typeface="+mn-cs"/>
              </a:defRPr>
            </a:lvl1pPr>
          </a:lstStyle>
          <a:p>
            <a:pPr>
              <a:defRPr/>
            </a:pPr>
            <a:endParaRPr lang="en-US"/>
          </a:p>
        </p:txBody>
      </p:sp>
      <p:sp>
        <p:nvSpPr>
          <p:cNvPr id="16" name="Slide Number Placeholder 6"/>
          <p:cNvSpPr>
            <a:spLocks noGrp="1"/>
          </p:cNvSpPr>
          <p:nvPr>
            <p:ph type="sldNum" sz="quarter" idx="4"/>
          </p:nvPr>
        </p:nvSpPr>
        <p:spPr>
          <a:xfrm>
            <a:off x="146050" y="6208713"/>
            <a:ext cx="457200" cy="457200"/>
          </a:xfrm>
          <a:prstGeom prst="ellipse">
            <a:avLst/>
          </a:prstGeom>
          <a:solidFill>
            <a:schemeClr val="accent1"/>
          </a:solidFill>
        </p:spPr>
        <p:txBody>
          <a:bodyPr wrap="none" lIns="0" tIns="0" rIns="0" bIns="0" anchor="ctr" anchorCtr="1">
            <a:noAutofit/>
          </a:bodyPr>
          <a:lstStyle>
            <a:lvl1pPr algn="ctr" fontAlgn="auto">
              <a:spcBef>
                <a:spcPts val="0"/>
              </a:spcBef>
              <a:spcAft>
                <a:spcPts val="0"/>
              </a:spcAft>
              <a:defRPr sz="1400">
                <a:solidFill>
                  <a:srgbClr val="FFFFFF"/>
                </a:solidFill>
                <a:latin typeface="+mj-lt"/>
                <a:ea typeface="+mj-ea"/>
                <a:cs typeface="+mj-cs"/>
              </a:defRPr>
            </a:lvl1pPr>
          </a:lstStyle>
          <a:p>
            <a:pPr>
              <a:defRPr/>
            </a:pPr>
            <a:fld id="{102030CD-2A86-468B-ADA5-80134B531A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txStyles>
    <p:titleStyle>
      <a:lvl1pPr algn="l" rtl="0" eaLnBrk="0" fontAlgn="base" hangingPunct="0">
        <a:spcBef>
          <a:spcPct val="0"/>
        </a:spcBef>
        <a:spcAft>
          <a:spcPct val="0"/>
        </a:spcAft>
        <a:defRPr sz="4000" kern="1200">
          <a:solidFill>
            <a:schemeClr val="tx2"/>
          </a:solidFill>
          <a:latin typeface="Arial"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400" y="-76200"/>
            <a:ext cx="9245600" cy="6934200"/>
          </a:xfrm>
          <a:prstGeom prst="rect">
            <a:avLst/>
          </a:prstGeom>
        </p:spPr>
      </p:pic>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pPr>
              <a:defRPr/>
            </a:pPr>
            <a:fld id="{E0D29241-E0C3-4D4C-A26A-6146B134CE7A}" type="datetimeFigureOut">
              <a:rPr lang="en-US" smtClean="0"/>
              <a:pPr>
                <a:defRPr/>
              </a:pPr>
              <a:t>8/11/2015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pPr>
              <a:defRPr/>
            </a:pPr>
            <a:fld id="{83666D1D-DC91-4487-A45E-50BAED05E380}" type="slidenum">
              <a:rPr lang="en-US" smtClean="0"/>
              <a:pPr>
                <a:defRPr/>
              </a:pPr>
              <a:t>‹#›</a:t>
            </a:fld>
            <a:endParaRPr lang="en-US" dirty="0"/>
          </a:p>
        </p:txBody>
      </p:sp>
    </p:spTree>
    <p:extLst>
      <p:ext uri="{BB962C8B-B14F-4D97-AF65-F5344CB8AC3E}">
        <p14:creationId xmlns:p14="http://schemas.microsoft.com/office/powerpoint/2010/main" val="247277219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idx="4294967295"/>
          </p:nvPr>
        </p:nvSpPr>
        <p:spPr>
          <a:xfrm>
            <a:off x="381000" y="3048000"/>
            <a:ext cx="7772400" cy="1143000"/>
          </a:xfrm>
        </p:spPr>
        <p:txBody>
          <a:bodyPr bIns="91440" anchor="b">
            <a:normAutofit fontScale="90000"/>
          </a:bodyPr>
          <a:lstStyle/>
          <a:p>
            <a:pPr eaLnBrk="1" hangingPunct="1">
              <a:defRPr/>
            </a:pPr>
            <a:r>
              <a:rPr lang="en-US" sz="4800" dirty="0" smtClean="0">
                <a:solidFill>
                  <a:schemeClr val="tx1"/>
                </a:solidFill>
              </a:rPr>
              <a:t>Decision Trees Using JMP</a:t>
            </a:r>
            <a:br>
              <a:rPr lang="en-US" sz="4800" dirty="0" smtClean="0">
                <a:solidFill>
                  <a:schemeClr val="tx1"/>
                </a:solidFill>
              </a:rPr>
            </a:br>
            <a:r>
              <a:rPr lang="en-US" sz="4800" dirty="0" smtClean="0">
                <a:solidFill>
                  <a:schemeClr val="tx1"/>
                </a:solidFill>
              </a:rPr>
              <a:t>Part </a:t>
            </a:r>
            <a:r>
              <a:rPr lang="en-US" sz="4800" dirty="0" smtClean="0">
                <a:solidFill>
                  <a:schemeClr val="tx1"/>
                </a:solidFill>
              </a:rPr>
              <a:t>11</a:t>
            </a:r>
            <a:endParaRPr lang="en-US" sz="4800"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839200" cy="4953000"/>
          </a:xfrm>
        </p:spPr>
        <p:txBody>
          <a:bodyPr>
            <a:noAutofit/>
          </a:bodyPr>
          <a:lstStyle/>
          <a:p>
            <a:pPr eaLnBrk="1" hangingPunct="1"/>
            <a:r>
              <a:rPr lang="en-US" sz="2900" dirty="0" smtClean="0"/>
              <a:t>Since there are so many data points, you can click on the red triangle next to Partition for Offer Accepted and then choose Display options and click on Show Points to uncheck this option.</a:t>
            </a:r>
          </a:p>
          <a:p>
            <a:pPr eaLnBrk="1" hangingPunct="1"/>
            <a:r>
              <a:rPr lang="en-US" sz="2900" dirty="0" smtClean="0"/>
              <a:t>As we have done before, click on the same top red triangle, and choose Display Options &gt; Show Split Count and repeat to choose Show Fit Details.</a:t>
            </a:r>
            <a:endParaRPr lang="en-US" sz="2900" dirty="0" smtClean="0"/>
          </a:p>
        </p:txBody>
      </p:sp>
    </p:spTree>
    <p:extLst>
      <p:ext uri="{BB962C8B-B14F-4D97-AF65-F5344CB8AC3E}">
        <p14:creationId xmlns:p14="http://schemas.microsoft.com/office/powerpoint/2010/main" val="36978495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839200" cy="4953000"/>
          </a:xfrm>
        </p:spPr>
        <p:txBody>
          <a:bodyPr>
            <a:noAutofit/>
          </a:bodyPr>
          <a:lstStyle/>
          <a:p>
            <a:pPr eaLnBrk="1" hangingPunct="1"/>
            <a:r>
              <a:rPr lang="en-US" sz="2900" dirty="0" smtClean="0"/>
              <a:t>Since we have a Validation Portion, the Go button is available.</a:t>
            </a:r>
          </a:p>
          <a:p>
            <a:pPr eaLnBrk="1" hangingPunct="1"/>
            <a:r>
              <a:rPr lang="en-US" sz="2900" dirty="0" smtClean="0"/>
              <a:t>Click on the Go button to create a pruned tree.</a:t>
            </a:r>
          </a:p>
          <a:p>
            <a:pPr eaLnBrk="1" hangingPunct="1"/>
            <a:r>
              <a:rPr lang="en-US" sz="2900" dirty="0" smtClean="0"/>
              <a:t>This tree finds the split that maximizes the validation </a:t>
            </a:r>
            <a:r>
              <a:rPr lang="en-US" sz="2900" dirty="0" err="1" smtClean="0"/>
              <a:t>RSquare</a:t>
            </a:r>
            <a:r>
              <a:rPr lang="en-US" sz="2900" dirty="0" smtClean="0"/>
              <a:t>.</a:t>
            </a:r>
          </a:p>
          <a:p>
            <a:pPr eaLnBrk="1" hangingPunct="1"/>
            <a:r>
              <a:rPr lang="en-US" sz="2900" dirty="0" smtClean="0"/>
              <a:t>Remember that </a:t>
            </a:r>
            <a:r>
              <a:rPr lang="en-US" sz="2900" dirty="0" err="1" smtClean="0"/>
              <a:t>RSquare</a:t>
            </a:r>
            <a:r>
              <a:rPr lang="en-US" sz="2900" dirty="0" smtClean="0"/>
              <a:t> is a measure of how much variability in the response variable is explained by the model.</a:t>
            </a:r>
          </a:p>
          <a:p>
            <a:pPr eaLnBrk="1" hangingPunct="1"/>
            <a:r>
              <a:rPr lang="en-US" sz="2900" dirty="0" smtClean="0"/>
              <a:t>Notic</a:t>
            </a:r>
            <a:r>
              <a:rPr lang="en-US" sz="2900" dirty="0" smtClean="0"/>
              <a:t>e that our model contains 15 splits and that the maximum validation </a:t>
            </a:r>
            <a:r>
              <a:rPr lang="en-US" sz="2900" dirty="0" err="1" smtClean="0"/>
              <a:t>RSquare</a:t>
            </a:r>
            <a:r>
              <a:rPr lang="en-US" sz="2900" dirty="0" smtClean="0"/>
              <a:t> is 0.093.</a:t>
            </a:r>
          </a:p>
          <a:p>
            <a:pPr eaLnBrk="1" hangingPunct="1"/>
            <a:endParaRPr lang="en-US" sz="2900" dirty="0" smtClean="0"/>
          </a:p>
        </p:txBody>
      </p:sp>
    </p:spTree>
    <p:extLst>
      <p:ext uri="{BB962C8B-B14F-4D97-AF65-F5344CB8AC3E}">
        <p14:creationId xmlns:p14="http://schemas.microsoft.com/office/powerpoint/2010/main" val="1014668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839200" cy="4953000"/>
          </a:xfrm>
        </p:spPr>
        <p:txBody>
          <a:bodyPr>
            <a:noAutofit/>
          </a:bodyPr>
          <a:lstStyle/>
          <a:p>
            <a:pPr eaLnBrk="1" hangingPunct="1"/>
            <a:r>
              <a:rPr lang="en-US" sz="2900" dirty="0" smtClean="0"/>
              <a:t>The validation misclassification rate is 5.73%.</a:t>
            </a:r>
          </a:p>
          <a:p>
            <a:pPr eaLnBrk="1" hangingPunct="1"/>
            <a:r>
              <a:rPr lang="en-US" sz="2900" dirty="0" smtClean="0"/>
              <a:t>Right-click within the Split History graph and choose Size/Scale &gt; Y Axis and make the Maximum value 0.15 and the increment 0.05 and then click OK.</a:t>
            </a:r>
          </a:p>
          <a:p>
            <a:pPr eaLnBrk="1" hangingPunct="1"/>
            <a:r>
              <a:rPr lang="en-US" sz="2900" dirty="0" smtClean="0"/>
              <a:t>Notice that the vertical line shows the best split to be 15 as this maximizes the validation </a:t>
            </a:r>
            <a:r>
              <a:rPr lang="en-US" sz="2900" dirty="0" err="1" smtClean="0"/>
              <a:t>RSquare</a:t>
            </a:r>
            <a:r>
              <a:rPr lang="en-US" sz="2900" dirty="0" smtClean="0"/>
              <a:t>.</a:t>
            </a:r>
          </a:p>
          <a:p>
            <a:pPr eaLnBrk="1" hangingPunct="1"/>
            <a:r>
              <a:rPr lang="en-US" sz="2900" dirty="0" smtClean="0"/>
              <a:t>Next, go to the top red triangle and select Column Contributions to see that the four most important variables are the same as we saw earlier: Credit Rating, Mailer Type, Reward, and Income Level.</a:t>
            </a:r>
          </a:p>
          <a:p>
            <a:pPr eaLnBrk="1" hangingPunct="1"/>
            <a:endParaRPr lang="en-US" sz="2900" dirty="0" smtClean="0"/>
          </a:p>
        </p:txBody>
      </p:sp>
    </p:spTree>
    <p:extLst>
      <p:ext uri="{BB962C8B-B14F-4D97-AF65-F5344CB8AC3E}">
        <p14:creationId xmlns:p14="http://schemas.microsoft.com/office/powerpoint/2010/main" val="40430689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915400" cy="4953000"/>
          </a:xfrm>
        </p:spPr>
        <p:txBody>
          <a:bodyPr>
            <a:noAutofit/>
          </a:bodyPr>
          <a:lstStyle/>
          <a:p>
            <a:pPr eaLnBrk="1" hangingPunct="1"/>
            <a:r>
              <a:rPr lang="en-US" sz="2800" dirty="0" smtClean="0"/>
              <a:t>Go back to the top red triangle and choose Leaf Report.</a:t>
            </a:r>
          </a:p>
          <a:p>
            <a:pPr eaLnBrk="1" hangingPunct="1"/>
            <a:r>
              <a:rPr lang="en-US" sz="2800" dirty="0" smtClean="0"/>
              <a:t>The Leaf Reports perfectly maps the tree. The </a:t>
            </a:r>
            <a:r>
              <a:rPr lang="en-US" sz="2800" dirty="0" err="1" smtClean="0"/>
              <a:t>Prob</a:t>
            </a:r>
            <a:r>
              <a:rPr lang="en-US" sz="2800" dirty="0" smtClean="0"/>
              <a:t> values in the tree correspond perfectly to the Yes values in the Leaf Report.</a:t>
            </a:r>
          </a:p>
          <a:p>
            <a:pPr eaLnBrk="1" hangingPunct="1"/>
            <a:r>
              <a:rPr lang="en-US" sz="2800" dirty="0" smtClean="0"/>
              <a:t>In the Leaf Report, notice that a Low Credit Rating and a Mailer Type Letter has a Yes value of 0.0648.</a:t>
            </a:r>
          </a:p>
          <a:p>
            <a:pPr eaLnBrk="1" hangingPunct="1"/>
            <a:r>
              <a:rPr lang="en-US" sz="2800" dirty="0" smtClean="0"/>
              <a:t>Find this same value in the 15 split tree that was created.</a:t>
            </a:r>
          </a:p>
          <a:p>
            <a:pPr eaLnBrk="1" hangingPunct="1"/>
            <a:r>
              <a:rPr lang="en-US" sz="2800" dirty="0" smtClean="0"/>
              <a:t>We also know from before that all 2036 of these responses are predicted to be No.</a:t>
            </a:r>
          </a:p>
          <a:p>
            <a:pPr eaLnBrk="1" hangingPunct="1"/>
            <a:endParaRPr lang="en-US" sz="2900" dirty="0" smtClean="0"/>
          </a:p>
        </p:txBody>
      </p:sp>
    </p:spTree>
    <p:extLst>
      <p:ext uri="{BB962C8B-B14F-4D97-AF65-F5344CB8AC3E}">
        <p14:creationId xmlns:p14="http://schemas.microsoft.com/office/powerpoint/2010/main" val="41416774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915400" cy="4953000"/>
          </a:xfrm>
        </p:spPr>
        <p:txBody>
          <a:bodyPr>
            <a:noAutofit/>
          </a:bodyPr>
          <a:lstStyle/>
          <a:p>
            <a:pPr eaLnBrk="1" hangingPunct="1"/>
            <a:r>
              <a:rPr lang="en-US" sz="2900" dirty="0" smtClean="0"/>
              <a:t>Go back to the top red triangle and choose Save Columns &gt; Save Prediction Formula.</a:t>
            </a:r>
          </a:p>
          <a:p>
            <a:pPr eaLnBrk="1" hangingPunct="1"/>
            <a:r>
              <a:rPr lang="en-US" sz="2900" dirty="0" smtClean="0"/>
              <a:t>Now go back to the original data window and you will see three new columns have been added.</a:t>
            </a:r>
          </a:p>
          <a:p>
            <a:pPr eaLnBrk="1" hangingPunct="1"/>
            <a:r>
              <a:rPr lang="en-US" sz="2900" dirty="0" smtClean="0"/>
              <a:t>The prediction formula for </a:t>
            </a:r>
            <a:r>
              <a:rPr lang="en-US" sz="2900" dirty="0" err="1" smtClean="0"/>
              <a:t>Prob</a:t>
            </a:r>
            <a:r>
              <a:rPr lang="en-US" sz="2900" dirty="0" smtClean="0"/>
              <a:t>(Offer Accepted), </a:t>
            </a:r>
            <a:r>
              <a:rPr lang="en-US" sz="2900" dirty="0" err="1" smtClean="0"/>
              <a:t>Prob</a:t>
            </a:r>
            <a:r>
              <a:rPr lang="en-US" sz="2900" dirty="0" smtClean="0"/>
              <a:t>(Offer Not Accepted), and Most Likely Offer Accepted (Yes or No) now appear.</a:t>
            </a:r>
          </a:p>
          <a:p>
            <a:pPr eaLnBrk="1" hangingPunct="1"/>
            <a:r>
              <a:rPr lang="en-US" sz="2900" dirty="0" smtClean="0"/>
              <a:t>The sum of the two probabilities is obviously 1.</a:t>
            </a:r>
          </a:p>
          <a:p>
            <a:pPr eaLnBrk="1" hangingPunct="1"/>
            <a:r>
              <a:rPr lang="en-US" sz="2900" dirty="0" smtClean="0"/>
              <a:t>If </a:t>
            </a:r>
            <a:r>
              <a:rPr lang="en-US" sz="2900" dirty="0" err="1" smtClean="0"/>
              <a:t>Prob</a:t>
            </a:r>
            <a:r>
              <a:rPr lang="en-US" sz="2900" dirty="0" smtClean="0"/>
              <a:t>(Offer Accepted) is greater than .5, Most Likely Offer Accepted is Yes, otherwise it is No.</a:t>
            </a:r>
            <a:endParaRPr lang="en-US" sz="2900" dirty="0" smtClean="0"/>
          </a:p>
        </p:txBody>
      </p:sp>
    </p:spTree>
    <p:extLst>
      <p:ext uri="{BB962C8B-B14F-4D97-AF65-F5344CB8AC3E}">
        <p14:creationId xmlns:p14="http://schemas.microsoft.com/office/powerpoint/2010/main" val="4948677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915400" cy="4953000"/>
          </a:xfrm>
        </p:spPr>
        <p:txBody>
          <a:bodyPr>
            <a:noAutofit/>
          </a:bodyPr>
          <a:lstStyle/>
          <a:p>
            <a:pPr eaLnBrk="1" hangingPunct="1"/>
            <a:r>
              <a:rPr lang="en-US" sz="2900" dirty="0" smtClean="0"/>
              <a:t>The ROC Curve (Receiver Operating Characteristic) provides valuable information about the validity of the classification model.</a:t>
            </a:r>
          </a:p>
          <a:p>
            <a:pPr eaLnBrk="1" hangingPunct="1"/>
            <a:r>
              <a:rPr lang="en-US" sz="2900" dirty="0" smtClean="0"/>
              <a:t>The ROC Curve can be displayed by selecting this option from the top red triangle of the model window and t</a:t>
            </a:r>
            <a:r>
              <a:rPr lang="en-US" sz="2900" dirty="0" smtClean="0"/>
              <a:t>he concept is relatively simple.</a:t>
            </a:r>
          </a:p>
          <a:p>
            <a:pPr eaLnBrk="1" hangingPunct="1"/>
            <a:r>
              <a:rPr lang="en-US" sz="2900" dirty="0" smtClean="0"/>
              <a:t>If we sort the </a:t>
            </a:r>
            <a:r>
              <a:rPr lang="en-US" sz="2900" dirty="0" err="1" smtClean="0"/>
              <a:t>Prob</a:t>
            </a:r>
            <a:r>
              <a:rPr lang="en-US" sz="2900" dirty="0" smtClean="0"/>
              <a:t>(Offer Accepted) values tha</a:t>
            </a:r>
            <a:r>
              <a:rPr lang="en-US" sz="2900" dirty="0" smtClean="0"/>
              <a:t>t we just created, from largest to smallest, we would expect more of the actual Yes values to appear at the top of this list.</a:t>
            </a:r>
          </a:p>
          <a:p>
            <a:pPr eaLnBrk="1" hangingPunct="1"/>
            <a:r>
              <a:rPr lang="en-US" sz="2900" dirty="0" smtClean="0"/>
              <a:t>This is how the ROC Curve is created.</a:t>
            </a:r>
            <a:endParaRPr lang="en-US" sz="2900" dirty="0" smtClean="0"/>
          </a:p>
        </p:txBody>
      </p:sp>
    </p:spTree>
    <p:extLst>
      <p:ext uri="{BB962C8B-B14F-4D97-AF65-F5344CB8AC3E}">
        <p14:creationId xmlns:p14="http://schemas.microsoft.com/office/powerpoint/2010/main" val="20485586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76200" y="1676400"/>
            <a:ext cx="9067800" cy="4953000"/>
          </a:xfrm>
        </p:spPr>
        <p:txBody>
          <a:bodyPr>
            <a:noAutofit/>
          </a:bodyPr>
          <a:lstStyle/>
          <a:p>
            <a:pPr eaLnBrk="1" hangingPunct="1"/>
            <a:r>
              <a:rPr lang="en-US" sz="2900" dirty="0" smtClean="0"/>
              <a:t>Consider the following example with 8 observations.</a:t>
            </a:r>
          </a:p>
          <a:p>
            <a:pPr eaLnBrk="1" hangingPunct="1"/>
            <a:r>
              <a:rPr lang="en-US" sz="2900" dirty="0" smtClean="0"/>
              <a:t>Suppose they were sorted from highest </a:t>
            </a:r>
            <a:r>
              <a:rPr lang="en-US" sz="2900" dirty="0" err="1" smtClean="0"/>
              <a:t>Prob</a:t>
            </a:r>
            <a:r>
              <a:rPr lang="en-US" sz="2900" dirty="0" smtClean="0"/>
              <a:t> value to lowest.</a:t>
            </a:r>
          </a:p>
          <a:p>
            <a:pPr eaLnBrk="1" hangingPunct="1"/>
            <a:r>
              <a:rPr lang="en-US" sz="2900" dirty="0" smtClean="0"/>
              <a:t>Suppose the actual response values were: Yes, Yes, Yes, No, Yes, Yes, No, and Yes.</a:t>
            </a:r>
          </a:p>
          <a:p>
            <a:pPr eaLnBrk="1" hangingPunct="1"/>
            <a:r>
              <a:rPr lang="en-US" sz="2900" dirty="0" smtClean="0"/>
              <a:t>The following ROC Curve is created.</a:t>
            </a:r>
            <a:endParaRPr lang="en-US" sz="2900" dirty="0" smtClean="0"/>
          </a:p>
        </p:txBody>
      </p:sp>
      <p:pic>
        <p:nvPicPr>
          <p:cNvPr id="2" name="Picture 1"/>
          <p:cNvPicPr>
            <a:picLocks noChangeAspect="1"/>
          </p:cNvPicPr>
          <p:nvPr/>
        </p:nvPicPr>
        <p:blipFill>
          <a:blip r:embed="rId3"/>
          <a:stretch>
            <a:fillRect/>
          </a:stretch>
        </p:blipFill>
        <p:spPr>
          <a:xfrm>
            <a:off x="2257552" y="4762733"/>
            <a:ext cx="2543048" cy="1866667"/>
          </a:xfrm>
          <a:prstGeom prst="rect">
            <a:avLst/>
          </a:prstGeom>
        </p:spPr>
      </p:pic>
    </p:spTree>
    <p:extLst>
      <p:ext uri="{BB962C8B-B14F-4D97-AF65-F5344CB8AC3E}">
        <p14:creationId xmlns:p14="http://schemas.microsoft.com/office/powerpoint/2010/main" val="4225516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76200" y="1676400"/>
            <a:ext cx="9067800" cy="4953000"/>
          </a:xfrm>
        </p:spPr>
        <p:txBody>
          <a:bodyPr>
            <a:noAutofit/>
          </a:bodyPr>
          <a:lstStyle/>
          <a:p>
            <a:pPr eaLnBrk="1" hangingPunct="1"/>
            <a:r>
              <a:rPr lang="en-US" sz="2900" dirty="0" smtClean="0"/>
              <a:t>Since the first three actual values are Yes, the ROC Curve moves along the Y Axis. Since the next actual value is No, the curve moves along the X Axis.</a:t>
            </a:r>
          </a:p>
          <a:p>
            <a:pPr eaLnBrk="1" hangingPunct="1"/>
            <a:r>
              <a:rPr lang="en-US" sz="2900" dirty="0" smtClean="0"/>
              <a:t>This process continues for all 8 observations.</a:t>
            </a:r>
          </a:p>
          <a:p>
            <a:pPr eaLnBrk="1" hangingPunct="1"/>
            <a:r>
              <a:rPr lang="en-US" sz="2900" dirty="0" smtClean="0"/>
              <a:t>Consider another model that we need to evaluate for the following actual response values: Yes, No, Yes, No, No, Yes, No, Yes. Convince yourself that the following ROC			 curve is produced.</a:t>
            </a:r>
          </a:p>
        </p:txBody>
      </p:sp>
      <p:pic>
        <p:nvPicPr>
          <p:cNvPr id="3" name="Picture 2"/>
          <p:cNvPicPr>
            <a:picLocks noChangeAspect="1"/>
          </p:cNvPicPr>
          <p:nvPr/>
        </p:nvPicPr>
        <p:blipFill>
          <a:blip r:embed="rId3"/>
          <a:stretch>
            <a:fillRect/>
          </a:stretch>
        </p:blipFill>
        <p:spPr>
          <a:xfrm>
            <a:off x="3581400" y="5079273"/>
            <a:ext cx="2133600" cy="1561933"/>
          </a:xfrm>
          <a:prstGeom prst="rect">
            <a:avLst/>
          </a:prstGeom>
        </p:spPr>
      </p:pic>
    </p:spTree>
    <p:extLst>
      <p:ext uri="{BB962C8B-B14F-4D97-AF65-F5344CB8AC3E}">
        <p14:creationId xmlns:p14="http://schemas.microsoft.com/office/powerpoint/2010/main" val="38706597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76200" y="1676400"/>
            <a:ext cx="9067800" cy="4953000"/>
          </a:xfrm>
        </p:spPr>
        <p:txBody>
          <a:bodyPr>
            <a:noAutofit/>
          </a:bodyPr>
          <a:lstStyle/>
          <a:p>
            <a:pPr eaLnBrk="1" hangingPunct="1"/>
            <a:r>
              <a:rPr lang="en-US" sz="2600" dirty="0" smtClean="0"/>
              <a:t>The first ROC Curve moves up along the Y Axis faster than the second ROC Curve.</a:t>
            </a:r>
          </a:p>
          <a:p>
            <a:pPr eaLnBrk="1" hangingPunct="1"/>
            <a:r>
              <a:rPr lang="en-US" sz="2600" dirty="0" smtClean="0"/>
              <a:t>This means that the first model performs better than the second. </a:t>
            </a:r>
          </a:p>
          <a:p>
            <a:pPr eaLnBrk="1" hangingPunct="1"/>
            <a:r>
              <a:rPr lang="en-US" sz="2600" dirty="0" smtClean="0"/>
              <a:t>Probably the most important measure is the AUC (Area Under Curve) value. Notice in our JMP output that our AUC value for Yes for the Validation data set is 0.7369.</a:t>
            </a:r>
          </a:p>
          <a:p>
            <a:pPr eaLnBrk="1" hangingPunct="1"/>
            <a:r>
              <a:rPr lang="en-US" sz="2600" dirty="0" smtClean="0"/>
              <a:t>A diagonal line has an AUC of 0.5 and would indicate a random sorting model, while a perfect sorting model would have an AUC of 1.0.</a:t>
            </a:r>
          </a:p>
          <a:p>
            <a:pPr eaLnBrk="1" hangingPunct="1"/>
            <a:r>
              <a:rPr lang="en-US" sz="2600" dirty="0" smtClean="0"/>
              <a:t>Our model is pretty good and the AUC provides another measure to compare models.</a:t>
            </a:r>
          </a:p>
        </p:txBody>
      </p:sp>
    </p:spTree>
    <p:extLst>
      <p:ext uri="{BB962C8B-B14F-4D97-AF65-F5344CB8AC3E}">
        <p14:creationId xmlns:p14="http://schemas.microsoft.com/office/powerpoint/2010/main" val="28910103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76200" y="1676400"/>
            <a:ext cx="9067800" cy="4953000"/>
          </a:xfrm>
        </p:spPr>
        <p:txBody>
          <a:bodyPr>
            <a:noAutofit/>
          </a:bodyPr>
          <a:lstStyle/>
          <a:p>
            <a:pPr eaLnBrk="1" hangingPunct="1"/>
            <a:r>
              <a:rPr lang="en-US" sz="2600" dirty="0" smtClean="0"/>
              <a:t>Another measure to evaluate a model is Lift.</a:t>
            </a:r>
          </a:p>
          <a:p>
            <a:pPr eaLnBrk="1" hangingPunct="1"/>
            <a:r>
              <a:rPr lang="en-US" sz="2600" dirty="0" smtClean="0"/>
              <a:t>From the top red triangle select Lift Curve.</a:t>
            </a:r>
          </a:p>
          <a:p>
            <a:pPr eaLnBrk="1" hangingPunct="1"/>
            <a:r>
              <a:rPr lang="en-US" sz="2600" dirty="0" smtClean="0"/>
              <a:t>The Lift Curve also starts by sorting the predicted probability values. </a:t>
            </a:r>
          </a:p>
          <a:p>
            <a:pPr eaLnBrk="1" hangingPunct="1"/>
            <a:r>
              <a:rPr lang="en-US" sz="2600" dirty="0" smtClean="0"/>
              <a:t>For example, the Lif</a:t>
            </a:r>
            <a:r>
              <a:rPr lang="en-US" sz="2600" dirty="0" smtClean="0"/>
              <a:t>t for the top 10% of the sorted values is simply the proportion of Yes responses in this top 10% divided by the overall proportion of Yes responses in the entire data table.</a:t>
            </a:r>
          </a:p>
          <a:p>
            <a:pPr eaLnBrk="1" hangingPunct="1"/>
            <a:r>
              <a:rPr lang="en-US" sz="2600" dirty="0" smtClean="0"/>
              <a:t>If the top 10% has 90% Yes values but the overall percentage of Yes values is 10%, then our lift is 9.0 (0.9/0.1) and this is the value appearing on the X Axis for the 10% value on the Y Axis.</a:t>
            </a:r>
            <a:endParaRPr lang="en-US" sz="2600" dirty="0" smtClean="0"/>
          </a:p>
        </p:txBody>
      </p:sp>
    </p:spTree>
    <p:extLst>
      <p:ext uri="{BB962C8B-B14F-4D97-AF65-F5344CB8AC3E}">
        <p14:creationId xmlns:p14="http://schemas.microsoft.com/office/powerpoint/2010/main" val="31201647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839200" cy="4495800"/>
          </a:xfrm>
        </p:spPr>
        <p:txBody>
          <a:bodyPr>
            <a:noAutofit/>
          </a:bodyPr>
          <a:lstStyle/>
          <a:p>
            <a:pPr eaLnBrk="1" hangingPunct="1"/>
            <a:r>
              <a:rPr lang="en-US" sz="2900" dirty="0" smtClean="0"/>
              <a:t>We would like to analyze one final problem within the Decision Tree framework to reinforce some of the concepts and to introduce a few new features.</a:t>
            </a:r>
          </a:p>
          <a:p>
            <a:pPr eaLnBrk="1" hangingPunct="1"/>
            <a:r>
              <a:rPr lang="en-US" sz="2900" dirty="0" smtClean="0"/>
              <a:t>Download and open the file called Credit Card Marketing </a:t>
            </a:r>
            <a:r>
              <a:rPr lang="en-US" sz="2900" dirty="0" err="1" smtClean="0"/>
              <a:t>BBM.jmp</a:t>
            </a:r>
            <a:r>
              <a:rPr lang="en-US" sz="2900" dirty="0" smtClean="0"/>
              <a:t>.</a:t>
            </a:r>
          </a:p>
          <a:p>
            <a:pPr eaLnBrk="1" hangingPunct="1"/>
            <a:r>
              <a:rPr lang="en-US" sz="2900" dirty="0" smtClean="0"/>
              <a:t>The data consists of 18,000 current bank customers and the variable of interest is Offer Accepted (Did the customer accept (Yes) or reject (No) our offer.</a:t>
            </a:r>
          </a:p>
          <a:p>
            <a:pPr eaLnBrk="1" hangingPunct="1"/>
            <a:r>
              <a:rPr lang="en-US" sz="2900" dirty="0" smtClean="0"/>
              <a:t>Additional independent variables are included in the data set. (We will not use Customer Number.)</a:t>
            </a:r>
            <a:endParaRPr lang="en-US" sz="2900" dirty="0" smtClean="0"/>
          </a:p>
        </p:txBody>
      </p:sp>
    </p:spTree>
    <p:extLst>
      <p:ext uri="{BB962C8B-B14F-4D97-AF65-F5344CB8AC3E}">
        <p14:creationId xmlns:p14="http://schemas.microsoft.com/office/powerpoint/2010/main" val="39963797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76200" y="1676400"/>
            <a:ext cx="9067800" cy="4953000"/>
          </a:xfrm>
        </p:spPr>
        <p:txBody>
          <a:bodyPr>
            <a:noAutofit/>
          </a:bodyPr>
          <a:lstStyle/>
          <a:p>
            <a:r>
              <a:rPr lang="en-US" sz="2700" dirty="0" smtClean="0"/>
              <a:t>The </a:t>
            </a:r>
            <a:r>
              <a:rPr lang="en-US" sz="2700" dirty="0"/>
              <a:t>higher the Lift for a given percentage, the better our model did at classifying the responses.</a:t>
            </a:r>
          </a:p>
          <a:p>
            <a:pPr eaLnBrk="1" hangingPunct="1"/>
            <a:r>
              <a:rPr lang="en-US" sz="2700" dirty="0" smtClean="0"/>
              <a:t>Look at the Lift Chart for our Credit Card Marketing data set and see that Lift at 15% is approximately 2.5.</a:t>
            </a:r>
          </a:p>
          <a:p>
            <a:pPr eaLnBrk="1" hangingPunct="1"/>
            <a:r>
              <a:rPr lang="en-US" sz="2700" dirty="0" smtClean="0"/>
              <a:t>This means that rows in the data table that correspond to the top 15% of the predicted probabilities, the number of actual Yes responses is 2.5 times higher than if we just picked 15% of the rows at random.</a:t>
            </a:r>
          </a:p>
          <a:p>
            <a:pPr eaLnBrk="1" hangingPunct="1"/>
            <a:r>
              <a:rPr lang="en-US" sz="2700" dirty="0" smtClean="0"/>
              <a:t>In summary, for categorical response variables, misclassification rate, </a:t>
            </a:r>
            <a:r>
              <a:rPr lang="en-US" sz="2700" dirty="0" err="1" smtClean="0"/>
              <a:t>RSquare</a:t>
            </a:r>
            <a:r>
              <a:rPr lang="en-US" sz="2700" dirty="0" smtClean="0"/>
              <a:t>, ROC Curve, and Lift Curve all are used to evaluate a model.</a:t>
            </a:r>
            <a:endParaRPr lang="en-US" sz="2700" dirty="0" smtClean="0"/>
          </a:p>
        </p:txBody>
      </p:sp>
    </p:spTree>
    <p:extLst>
      <p:ext uri="{BB962C8B-B14F-4D97-AF65-F5344CB8AC3E}">
        <p14:creationId xmlns:p14="http://schemas.microsoft.com/office/powerpoint/2010/main" val="22765246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839200" cy="4953000"/>
          </a:xfrm>
        </p:spPr>
        <p:txBody>
          <a:bodyPr>
            <a:noAutofit/>
          </a:bodyPr>
          <a:lstStyle/>
          <a:p>
            <a:pPr eaLnBrk="1" hangingPunct="1"/>
            <a:r>
              <a:rPr lang="en-US" sz="2900" dirty="0" smtClean="0"/>
              <a:t>As usual, we begin by getting to know our data.</a:t>
            </a:r>
          </a:p>
          <a:p>
            <a:pPr eaLnBrk="1" hangingPunct="1"/>
            <a:r>
              <a:rPr lang="en-US" sz="2900" dirty="0" smtClean="0"/>
              <a:t>Use Cols &gt; Columns Viewer to identify that there are 7 categorical variables and 9 Continuous variables.</a:t>
            </a:r>
          </a:p>
          <a:p>
            <a:pPr eaLnBrk="1" hangingPunct="1"/>
            <a:r>
              <a:rPr lang="en-US" sz="2900" dirty="0" smtClean="0"/>
              <a:t>We also see that there are 24 missing cases for the last 5 “balance” variables.</a:t>
            </a:r>
          </a:p>
          <a:p>
            <a:pPr eaLnBrk="1" hangingPunct="1"/>
            <a:r>
              <a:rPr lang="en-US" sz="2900" dirty="0" smtClean="0"/>
              <a:t>Next, use Analyze &gt; Distribution for all of the variables and change view to Stack.</a:t>
            </a:r>
          </a:p>
          <a:p>
            <a:pPr eaLnBrk="1" hangingPunct="1"/>
            <a:r>
              <a:rPr lang="en-US" sz="2900" dirty="0" smtClean="0"/>
              <a:t>We notice that approximately 5.68% of the 18,000 cases accepted the offer.</a:t>
            </a:r>
          </a:p>
          <a:p>
            <a:pPr eaLnBrk="1" hangingPunct="1"/>
            <a:endParaRPr lang="en-US" sz="2900" dirty="0" smtClean="0"/>
          </a:p>
        </p:txBody>
      </p:sp>
    </p:spTree>
    <p:extLst>
      <p:ext uri="{BB962C8B-B14F-4D97-AF65-F5344CB8AC3E}">
        <p14:creationId xmlns:p14="http://schemas.microsoft.com/office/powerpoint/2010/main" val="16064479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839200" cy="4953000"/>
          </a:xfrm>
        </p:spPr>
        <p:txBody>
          <a:bodyPr>
            <a:noAutofit/>
          </a:bodyPr>
          <a:lstStyle/>
          <a:p>
            <a:pPr eaLnBrk="1" hangingPunct="1"/>
            <a:r>
              <a:rPr lang="en-US" sz="2900" dirty="0" smtClean="0"/>
              <a:t>Click on the Yes level for Offer Accepted.</a:t>
            </a:r>
          </a:p>
          <a:p>
            <a:pPr eaLnBrk="1" hangingPunct="1"/>
            <a:r>
              <a:rPr lang="en-US" sz="2900" dirty="0" smtClean="0"/>
              <a:t>See that Reward, Maile</a:t>
            </a:r>
            <a:r>
              <a:rPr lang="en-US" sz="2900" dirty="0" smtClean="0"/>
              <a:t>r Type, Income Level, Overdraft Protection, and Credit Rating have interesting information:</a:t>
            </a:r>
          </a:p>
          <a:p>
            <a:pPr lvl="1"/>
            <a:r>
              <a:rPr lang="en-US" sz="2700" dirty="0" smtClean="0"/>
              <a:t>Points and Air Miles have more accepted offers than Cash Back.</a:t>
            </a:r>
          </a:p>
          <a:p>
            <a:pPr lvl="1"/>
            <a:r>
              <a:rPr lang="en-US" sz="2700" dirty="0" smtClean="0"/>
              <a:t>Postcard has more accepted offers than Letter.</a:t>
            </a:r>
          </a:p>
          <a:p>
            <a:pPr lvl="1"/>
            <a:r>
              <a:rPr lang="en-US" sz="2700" dirty="0" smtClean="0"/>
              <a:t>Low and Medium income, No Overdraft Protection, and Low Credit Rating all have more accepted offers.</a:t>
            </a:r>
            <a:endParaRPr lang="en-US" sz="2700" dirty="0" smtClean="0"/>
          </a:p>
        </p:txBody>
      </p:sp>
    </p:spTree>
    <p:extLst>
      <p:ext uri="{BB962C8B-B14F-4D97-AF65-F5344CB8AC3E}">
        <p14:creationId xmlns:p14="http://schemas.microsoft.com/office/powerpoint/2010/main" val="2451620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839200" cy="4953000"/>
          </a:xfrm>
        </p:spPr>
        <p:txBody>
          <a:bodyPr>
            <a:noAutofit/>
          </a:bodyPr>
          <a:lstStyle/>
          <a:p>
            <a:pPr eaLnBrk="1" hangingPunct="1"/>
            <a:r>
              <a:rPr lang="en-US" sz="2900" dirty="0" smtClean="0"/>
              <a:t>A critically important point to understand is that Credit Rating and Income Level all have categories of Low, Medium, and High.</a:t>
            </a:r>
          </a:p>
          <a:p>
            <a:pPr eaLnBrk="1" hangingPunct="1"/>
            <a:r>
              <a:rPr lang="en-US" sz="2900" dirty="0" smtClean="0"/>
              <a:t>However, the modeling type for these variables are both Nominal.</a:t>
            </a:r>
          </a:p>
          <a:p>
            <a:pPr eaLnBrk="1" hangingPunct="1"/>
            <a:r>
              <a:rPr lang="en-US" sz="2900" dirty="0" smtClean="0"/>
              <a:t>JMP incorrectly classified these modeling types and this MUST be changed to Ordinal.</a:t>
            </a:r>
          </a:p>
          <a:p>
            <a:pPr eaLnBrk="1" hangingPunct="1"/>
            <a:r>
              <a:rPr lang="en-US" sz="2900" dirty="0" smtClean="0"/>
              <a:t>This is a subtle but critically important point.</a:t>
            </a:r>
          </a:p>
          <a:p>
            <a:pPr eaLnBrk="1" hangingPunct="1"/>
            <a:r>
              <a:rPr lang="en-US" sz="2900" dirty="0" smtClean="0"/>
              <a:t>Go to the main data window and right click on the modeling type icon to make this change.</a:t>
            </a:r>
            <a:endParaRPr lang="en-US" sz="2700" dirty="0" smtClean="0"/>
          </a:p>
        </p:txBody>
      </p:sp>
    </p:spTree>
    <p:extLst>
      <p:ext uri="{BB962C8B-B14F-4D97-AF65-F5344CB8AC3E}">
        <p14:creationId xmlns:p14="http://schemas.microsoft.com/office/powerpoint/2010/main" val="23499035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839200" cy="4953000"/>
          </a:xfrm>
        </p:spPr>
        <p:txBody>
          <a:bodyPr>
            <a:noAutofit/>
          </a:bodyPr>
          <a:lstStyle/>
          <a:p>
            <a:pPr eaLnBrk="1" hangingPunct="1"/>
            <a:r>
              <a:rPr lang="en-US" sz="2900" dirty="0" smtClean="0"/>
              <a:t>We could continue to explore the data but we will stop here.</a:t>
            </a:r>
          </a:p>
          <a:p>
            <a:pPr eaLnBrk="1" hangingPunct="1"/>
            <a:r>
              <a:rPr lang="en-US" sz="2900" dirty="0" smtClean="0"/>
              <a:t>In summary, we found:</a:t>
            </a:r>
          </a:p>
          <a:p>
            <a:pPr lvl="1"/>
            <a:r>
              <a:rPr lang="en-US" sz="2500" dirty="0" smtClean="0"/>
              <a:t>Only a small percentage (5.68%) of the offers were accepted.</a:t>
            </a:r>
          </a:p>
          <a:p>
            <a:pPr lvl="1"/>
            <a:r>
              <a:rPr lang="en-US" sz="2500" dirty="0" smtClean="0"/>
              <a:t>We are missing data for the “balance” columns only.</a:t>
            </a:r>
          </a:p>
          <a:p>
            <a:pPr lvl="1"/>
            <a:r>
              <a:rPr lang="en-US" sz="2500" dirty="0"/>
              <a:t>Reward, Mailer Type, Income Level, Overdraft Protection, and Credit </a:t>
            </a:r>
            <a:r>
              <a:rPr lang="en-US" sz="2500" dirty="0" smtClean="0"/>
              <a:t>Rating appear to be related to Offer Accepted.</a:t>
            </a:r>
          </a:p>
          <a:p>
            <a:pPr lvl="1"/>
            <a:r>
              <a:rPr lang="en-US" sz="2500" dirty="0" smtClean="0"/>
              <a:t>Two variables, Income Level and Credit Rating should be coded as Ordinal and NOT Nominal.</a:t>
            </a:r>
            <a:endParaRPr lang="en-US" sz="2500" dirty="0" smtClean="0"/>
          </a:p>
        </p:txBody>
      </p:sp>
    </p:spTree>
    <p:extLst>
      <p:ext uri="{BB962C8B-B14F-4D97-AF65-F5344CB8AC3E}">
        <p14:creationId xmlns:p14="http://schemas.microsoft.com/office/powerpoint/2010/main" val="31096146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991600" cy="4953000"/>
          </a:xfrm>
        </p:spPr>
        <p:txBody>
          <a:bodyPr>
            <a:noAutofit/>
          </a:bodyPr>
          <a:lstStyle/>
          <a:p>
            <a:pPr eaLnBrk="1" hangingPunct="1"/>
            <a:r>
              <a:rPr lang="en-US" sz="2900" dirty="0" smtClean="0"/>
              <a:t>We can now build our Decision Tree </a:t>
            </a:r>
            <a:r>
              <a:rPr lang="en-US" sz="2900" dirty="0"/>
              <a:t>m</a:t>
            </a:r>
            <a:r>
              <a:rPr lang="en-US" sz="2900" dirty="0" smtClean="0"/>
              <a:t>odel.</a:t>
            </a:r>
          </a:p>
          <a:p>
            <a:r>
              <a:rPr lang="en-US" sz="2900" dirty="0"/>
              <a:t>In this example, we will show an alternative approach to using the Validation </a:t>
            </a:r>
            <a:r>
              <a:rPr lang="en-US" sz="2900" dirty="0" smtClean="0"/>
              <a:t>Column.</a:t>
            </a:r>
          </a:p>
          <a:p>
            <a:r>
              <a:rPr lang="en-US" sz="2900" dirty="0" smtClean="0"/>
              <a:t>Ultimately, we want 70% of our data assigned to the training set and 30% assigned to the validation set. This assignment is random within JMP.</a:t>
            </a:r>
          </a:p>
          <a:p>
            <a:r>
              <a:rPr lang="en-US" sz="2900" dirty="0" smtClean="0"/>
              <a:t>In practice, this assignment does not cause a problem; however, from a teaching perspective it is important that we all get the same answers.</a:t>
            </a:r>
          </a:p>
          <a:p>
            <a:r>
              <a:rPr lang="en-US" sz="2900" dirty="0" smtClean="0"/>
              <a:t>For this reason, we are going to set a random seed.</a:t>
            </a:r>
            <a:endParaRPr lang="en-US" sz="2900" dirty="0" smtClean="0"/>
          </a:p>
        </p:txBody>
      </p:sp>
    </p:spTree>
    <p:extLst>
      <p:ext uri="{BB962C8B-B14F-4D97-AF65-F5344CB8AC3E}">
        <p14:creationId xmlns:p14="http://schemas.microsoft.com/office/powerpoint/2010/main" val="35733675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991600" cy="4953000"/>
          </a:xfrm>
        </p:spPr>
        <p:txBody>
          <a:bodyPr>
            <a:noAutofit/>
          </a:bodyPr>
          <a:lstStyle/>
          <a:p>
            <a:r>
              <a:rPr lang="en-US" sz="2900" dirty="0" smtClean="0"/>
              <a:t>Download the file called _Data Mining Tools3.</a:t>
            </a:r>
          </a:p>
          <a:p>
            <a:r>
              <a:rPr lang="en-US" sz="2900" dirty="0" smtClean="0"/>
              <a:t>This is a JMP Add-In that will allow us to all generate the same sequence of random numbers, this allowing us to all get the same results.</a:t>
            </a:r>
          </a:p>
          <a:p>
            <a:r>
              <a:rPr lang="en-US" sz="2900" dirty="0" smtClean="0"/>
              <a:t>Double-click on this file and install so that an Add-Ins options is created in the main JMP tool bar.</a:t>
            </a:r>
          </a:p>
          <a:p>
            <a:r>
              <a:rPr lang="en-US" sz="2900" dirty="0" smtClean="0"/>
              <a:t>Choose Add-Ins &gt; Data Mining Tools &gt; Random Seed Reset &gt; and enter 123 as the integer seed.</a:t>
            </a:r>
          </a:p>
          <a:p>
            <a:r>
              <a:rPr lang="en-US" sz="2900" dirty="0" smtClean="0"/>
              <a:t>If we all use 123, we will all get the same results.</a:t>
            </a:r>
            <a:endParaRPr lang="en-US" sz="2900" dirty="0" smtClean="0"/>
          </a:p>
        </p:txBody>
      </p:sp>
    </p:spTree>
    <p:extLst>
      <p:ext uri="{BB962C8B-B14F-4D97-AF65-F5344CB8AC3E}">
        <p14:creationId xmlns:p14="http://schemas.microsoft.com/office/powerpoint/2010/main" val="30009691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Credit Card Marketing</a:t>
            </a:r>
            <a:endParaRPr lang="en-US" sz="3200" dirty="0" smtClean="0"/>
          </a:p>
        </p:txBody>
      </p:sp>
      <p:sp>
        <p:nvSpPr>
          <p:cNvPr id="15363" name="Content Placeholder 3"/>
          <p:cNvSpPr>
            <a:spLocks noGrp="1"/>
          </p:cNvSpPr>
          <p:nvPr>
            <p:ph sz="quarter" idx="4294967295"/>
          </p:nvPr>
        </p:nvSpPr>
        <p:spPr>
          <a:xfrm>
            <a:off x="152400" y="1676400"/>
            <a:ext cx="8991600" cy="4953000"/>
          </a:xfrm>
        </p:spPr>
        <p:txBody>
          <a:bodyPr>
            <a:noAutofit/>
          </a:bodyPr>
          <a:lstStyle/>
          <a:p>
            <a:pPr eaLnBrk="1" hangingPunct="1"/>
            <a:r>
              <a:rPr lang="en-US" sz="2900" dirty="0" smtClean="0"/>
              <a:t>Select Analyze &gt; Modeling &gt; Partition and make Offer Accepted the Y, Response variable and all others the X, Factor variables.</a:t>
            </a:r>
          </a:p>
          <a:p>
            <a:pPr eaLnBrk="1" hangingPunct="1"/>
            <a:r>
              <a:rPr lang="en-US" sz="2900" dirty="0"/>
              <a:t>C</a:t>
            </a:r>
            <a:r>
              <a:rPr lang="en-US" sz="2900" dirty="0" smtClean="0"/>
              <a:t>heck Informative Missing and Ordinal Restricts Order and make the Validation Portion 0.30.</a:t>
            </a:r>
          </a:p>
          <a:p>
            <a:r>
              <a:rPr lang="en-US" sz="2900" dirty="0"/>
              <a:t>Changing the Validation Portion to 0.30 serves the same purpose as having a Validation Column with 70% of the data in the </a:t>
            </a:r>
            <a:r>
              <a:rPr lang="en-US" sz="2900" dirty="0" smtClean="0"/>
              <a:t>training set </a:t>
            </a:r>
            <a:r>
              <a:rPr lang="en-US" sz="2900" dirty="0"/>
              <a:t>and 30% in the </a:t>
            </a:r>
            <a:r>
              <a:rPr lang="en-US" sz="2900" dirty="0" smtClean="0"/>
              <a:t>validation set.</a:t>
            </a:r>
            <a:endParaRPr lang="en-US" sz="2900" dirty="0"/>
          </a:p>
        </p:txBody>
      </p:sp>
    </p:spTree>
    <p:extLst>
      <p:ext uri="{BB962C8B-B14F-4D97-AF65-F5344CB8AC3E}">
        <p14:creationId xmlns:p14="http://schemas.microsoft.com/office/powerpoint/2010/main" val="19730946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5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5_Equity">
      <a:majorFont>
        <a:latin typeface=""/>
        <a:ea typeface=""/>
        <a:cs typeface=""/>
      </a:majorFont>
      <a:minorFont>
        <a:latin typeface="Franklin Gothic Book"/>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Villano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13381</TotalTime>
  <Words>1701</Words>
  <Application>Microsoft Office PowerPoint</Application>
  <PresentationFormat>On-screen Show (4:3)</PresentationFormat>
  <Paragraphs>124</Paragraphs>
  <Slides>20</Slides>
  <Notes>20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Calibri</vt:lpstr>
      <vt:lpstr>Franklin Gothic Book</vt:lpstr>
      <vt:lpstr>Wingdings 2</vt:lpstr>
      <vt:lpstr>5_Equity</vt:lpstr>
      <vt:lpstr>Villanova</vt:lpstr>
      <vt:lpstr>Decision Trees Using JMP Part 11</vt:lpstr>
      <vt:lpstr>Credit Card Marketing</vt:lpstr>
      <vt:lpstr>Credit Card Marketing</vt:lpstr>
      <vt:lpstr>Credit Card Marketing</vt:lpstr>
      <vt:lpstr>Credit Card Marketing</vt:lpstr>
      <vt:lpstr>Credit Card Marketing</vt:lpstr>
      <vt:lpstr>Credit Card Marketing</vt:lpstr>
      <vt:lpstr>Credit Card Marketing</vt:lpstr>
      <vt:lpstr>Credit Card Marketing</vt:lpstr>
      <vt:lpstr>Credit Card Marketing</vt:lpstr>
      <vt:lpstr>Credit Card Marketing</vt:lpstr>
      <vt:lpstr>Credit Card Marketing</vt:lpstr>
      <vt:lpstr>Credit Card Marketing</vt:lpstr>
      <vt:lpstr>Credit Card Marketing</vt:lpstr>
      <vt:lpstr>Credit Card Marketing</vt:lpstr>
      <vt:lpstr>Credit Card Marketing</vt:lpstr>
      <vt:lpstr>Credit Card Marketing</vt:lpstr>
      <vt:lpstr>Credit Card Marketing</vt:lpstr>
      <vt:lpstr>Credit Card Marketing</vt:lpstr>
      <vt:lpstr>Credit Card Marketing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 Classification and Regression Trees</dc:title>
  <dc:subject>Data Mining for Business Intelligence</dc:subject>
  <dc:creator>Shmueli &amp; Bruce</dc:creator>
  <cp:lastModifiedBy>Robert Nydick</cp:lastModifiedBy>
  <cp:revision>192</cp:revision>
  <cp:lastPrinted>2015-08-11T20:06:26Z</cp:lastPrinted>
  <dcterms:created xsi:type="dcterms:W3CDTF">2008-12-06T13:38:17Z</dcterms:created>
  <dcterms:modified xsi:type="dcterms:W3CDTF">2015-08-11T21:49:14Z</dcterms:modified>
</cp:coreProperties>
</file>